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9759-94F7-41AE-A344-BA7756239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AFCEE7-33AB-4640-B515-464C3BDEE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98AFE-E85B-42A1-A7E7-04C5ACFAD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D9EC-53A3-4067-B40B-71B346E8639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36BE3-B279-4FB1-98CD-BCDA305BD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18-42E1-4027-BB10-F40AA8DA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1838-DC9F-468F-B6FE-3457BC29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0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8E55D-D018-4534-B9A7-99C2ED5F5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B6FF75-C18C-4095-80EE-6F8DE24C2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22679-5986-47B4-A5BE-663BB2D3E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D9EC-53A3-4067-B40B-71B346E8639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58AC8-495C-4579-8F6B-654DDA38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33E1E-ED87-48EF-AEF0-FAD71C706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1838-DC9F-468F-B6FE-3457BC29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7CE0E6-8F86-4F78-B35F-7AD82D5BC0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F86AE4-CCAA-4D77-AC98-787C341F0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30CFF-EAD2-4302-8A1D-2237B5F06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D9EC-53A3-4067-B40B-71B346E8639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3DC9E-0C19-4A98-A633-212B1007D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596FF-2353-458E-A394-6F08AD80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1838-DC9F-468F-B6FE-3457BC29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5D43-720C-4AE4-8FC9-F60E0D571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52A0-0E8C-44FF-AE75-A8904DE69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B362A-EEEF-46D7-8939-77F4AD13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D9EC-53A3-4067-B40B-71B346E8639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DCD4-D146-418F-A443-97F3E82E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F277C-1BD7-4186-BF9E-2D06846F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1838-DC9F-468F-B6FE-3457BC29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4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E2379-A915-47AB-A614-1E31A7E84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67719-E8FA-4CF6-96A2-BF1CC6233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E589E-EB08-4CB5-A67B-3769ABC5D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D9EC-53A3-4067-B40B-71B346E8639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ACF33-D474-47A4-8E0B-9887360CC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4D3A6-F9DC-432B-8B56-8395C44D8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1838-DC9F-468F-B6FE-3457BC29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4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D2C03-D93D-4889-9813-8418354B0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D3F26-3A2F-45FF-A030-C3B0534AC5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33B72-B31B-4CB0-AF06-4E91A6346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F70E6-FD0B-449D-AEB1-21BCFC2C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D9EC-53A3-4067-B40B-71B346E8639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EB20B-C200-4262-88A8-7F32A26D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01D22-7A21-4058-AE88-EB49A0E2F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1838-DC9F-468F-B6FE-3457BC29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9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F3B14-6E99-446F-8C1E-AD7BA14C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271E1-2100-4021-B593-9B9C8146F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30C2F-99C9-44C0-880D-1717217B1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7D6966-470D-41EA-8485-0685608C47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F91201-7C7F-421D-A781-2045232E8D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20B448-BC6D-4137-B785-CCA5A874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D9EC-53A3-4067-B40B-71B346E8639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080C6E-A043-4922-8923-635ED70F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094226-BB41-4056-ADCF-254B8235A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1838-DC9F-468F-B6FE-3457BC29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0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C0D2-01D4-453B-B67C-A07335881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FA4F3-B639-4D98-B739-B3694E9AF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D9EC-53A3-4067-B40B-71B346E8639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1AF3D3-703F-43D7-90B0-D53BE2BF5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045B34-DA56-4175-9723-9EB1A34A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1838-DC9F-468F-B6FE-3457BC29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9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7A50B-E19F-4D8A-91AA-B583A83A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D9EC-53A3-4067-B40B-71B346E8639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50CFAE-7564-4960-81CD-49B55CA8C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0C98F-18F4-4AD9-99A2-9F8673817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1838-DC9F-468F-B6FE-3457BC29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1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B944-279B-47BD-BD8C-1C7CE9468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C2EFD-C331-4F36-B4CD-ACBB3B1E1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2409E-4455-4E96-9489-D51BEE00E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E3A8A-B33A-4EB0-988D-9B5C33CEE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D9EC-53A3-4067-B40B-71B346E8639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8E90E-F3C6-48D0-B28E-268527BD8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7BF23-01B2-4571-A640-40D0DBC8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1838-DC9F-468F-B6FE-3457BC29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0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B3828-47E4-487D-9CC6-1B3B0E117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4A1A9E-0644-4294-82DB-E8A2B071A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02476-A5F4-47EA-B590-DB6F81AD7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9CF86-311C-46EC-BBDF-3ECBB1324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D9EC-53A3-4067-B40B-71B346E8639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F95D4-E31A-4C7F-9E64-3A0F6C2F9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EA289-39D4-47FB-BAAB-217896AE8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1838-DC9F-468F-B6FE-3457BC29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2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2F481-4D3A-4E4C-A3CA-F0D147C2F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2850E-8049-4191-91B1-63A630DE5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CE7FF-C38A-4DE1-BFF8-263DC5BB0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5D9EC-53A3-4067-B40B-71B346E8639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2B99F-0F75-4322-8FE1-9B026257B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EF6FB-397D-40A8-8938-E5B61F8D4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B1838-DC9F-468F-B6FE-3457BC29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2A6DC-F66D-4CF1-A8B4-E9657B575F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89DBF-D424-4527-B6A0-E4B4E281D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520" y="4079875"/>
            <a:ext cx="9144000" cy="1655762"/>
          </a:xfrm>
        </p:spPr>
        <p:txBody>
          <a:bodyPr/>
          <a:lstStyle/>
          <a:p>
            <a:r>
              <a:rPr lang="en-US" dirty="0"/>
              <a:t>Elements: 2015, presentation by Kurt Kraal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0E2025-126E-4204-B58B-7DD6B86CE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4554"/>
            <a:ext cx="110871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29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03005-13C3-4BCA-AE25-A73D7434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8B577-9C24-458A-9E6B-CC2EE219C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9CA1AC-11FB-4FB3-A570-618BCB5FB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593"/>
          <a:stretch/>
        </p:blipFill>
        <p:spPr>
          <a:xfrm>
            <a:off x="0" y="0"/>
            <a:ext cx="9194090" cy="66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93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4184D-BC99-4F28-B757-16568764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523" y="365125"/>
            <a:ext cx="5353051" cy="1325563"/>
          </a:xfrm>
        </p:spPr>
        <p:txBody>
          <a:bodyPr/>
          <a:lstStyle/>
          <a:p>
            <a:r>
              <a:rPr lang="en-US" dirty="0"/>
              <a:t>Episodic Magmatism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C66BB-28BB-414F-8EDF-A855D80A2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6524" y="1825624"/>
            <a:ext cx="5353051" cy="48418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Based on Zircon data, Episodic magmatism seems to be the case world wide</a:t>
            </a:r>
          </a:p>
          <a:p>
            <a:r>
              <a:rPr lang="en-US" dirty="0"/>
              <a:t>Episodic characteristics have been observed at scales ranging from entire arcs to single volcanos</a:t>
            </a:r>
          </a:p>
          <a:p>
            <a:r>
              <a:rPr lang="en-US" dirty="0"/>
              <a:t>Arcs can have “flare-ups” over ~30 MY windows, and then have “lulls” with little magma addition</a:t>
            </a:r>
          </a:p>
          <a:p>
            <a:r>
              <a:rPr lang="en-US" dirty="0"/>
              <a:t>Global fluctuations in Arc Magmatism has been observed worldwide as well</a:t>
            </a:r>
          </a:p>
          <a:p>
            <a:r>
              <a:rPr lang="en-US" dirty="0"/>
              <a:t>Observed best in continental arcs, partly because oceanic arcs are poorly preserved, and also generally more mafic (and therefore less zircon)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038D02-BEF3-41D9-B68D-B74A73CF3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59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83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1B49D-2A62-4662-9D14-3A75F7DE3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6122" y="660975"/>
            <a:ext cx="7211527" cy="612082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Magma Addition Rates (MAR) vary through time, in a wave-like pattern of magmatism (Figure C)</a:t>
            </a:r>
          </a:p>
          <a:p>
            <a:r>
              <a:rPr lang="en-US" dirty="0"/>
              <a:t>There is a wavelength (spacing) of flareups, and variations in amplitude (i.e. volume of magmatism).  These combined are called “arc tempos”</a:t>
            </a:r>
          </a:p>
          <a:p>
            <a:r>
              <a:rPr lang="en-US" dirty="0"/>
              <a:t>Changes in magmatism can be related to external forcing on arc systems (e.g. change in mantle flow, plate reconfigurations, collisions) or internal cyclic processes driven by a feedback between tectonic and magmatic processes</a:t>
            </a:r>
          </a:p>
          <a:p>
            <a:r>
              <a:rPr lang="en-US" dirty="0"/>
              <a:t>Detrital Zircon can provide information about timing and duration but not necessarily the volumes of high/low MARs. </a:t>
            </a:r>
          </a:p>
          <a:p>
            <a:r>
              <a:rPr lang="en-US" dirty="0"/>
              <a:t>To determine Mars, temporal data is linked to geologic maps showing area of igneous rocks, </a:t>
            </a:r>
            <a:r>
              <a:rPr lang="en-US" dirty="0" err="1"/>
              <a:t>retrodeformation</a:t>
            </a:r>
            <a:r>
              <a:rPr lang="en-US" dirty="0"/>
              <a:t> of igneous units, estimates of vertical thickness and volumes of volcanic and plutonic units, calculation of the volume of magma added per time increment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42834C-1588-4648-AE54-9F894121C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4521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425C47-CBE4-4651-A3B6-1DB8AB357DE5}"/>
              </a:ext>
            </a:extLst>
          </p:cNvPr>
          <p:cNvSpPr txBox="1"/>
          <p:nvPr/>
        </p:nvSpPr>
        <p:spPr>
          <a:xfrm>
            <a:off x="4200525" y="76200"/>
            <a:ext cx="4071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Magma Addition Rates</a:t>
            </a:r>
          </a:p>
        </p:txBody>
      </p:sp>
    </p:spTree>
    <p:extLst>
      <p:ext uri="{BB962C8B-B14F-4D97-AF65-F5344CB8AC3E}">
        <p14:creationId xmlns:p14="http://schemas.microsoft.com/office/powerpoint/2010/main" val="232998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1B49D-2A62-4662-9D14-3A75F7DE3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648" y="1394870"/>
            <a:ext cx="7568878" cy="5991768"/>
          </a:xfrm>
        </p:spPr>
        <p:txBody>
          <a:bodyPr>
            <a:normAutofit/>
          </a:bodyPr>
          <a:lstStyle/>
          <a:p>
            <a:r>
              <a:rPr lang="en-US" dirty="0"/>
              <a:t>This plot shows waxing and waning patterns</a:t>
            </a:r>
          </a:p>
          <a:p>
            <a:r>
              <a:rPr lang="en-US" dirty="0"/>
              <a:t>Flare-ups represent 100-1000 times greater magma added than during lulls</a:t>
            </a:r>
          </a:p>
          <a:p>
            <a:r>
              <a:rPr lang="en-US" dirty="0"/>
              <a:t>Plutonic footprints are often greater than volcanic caps: 30:1 ratio of plutonic to volcanic rocks, perhaps greater</a:t>
            </a:r>
          </a:p>
          <a:p>
            <a:r>
              <a:rPr lang="en-US" dirty="0"/>
              <a:t>MAR calculations systematically underestimate volumes of older magmatic materials (because older materials are magmatically eroded or recycled)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42834C-1588-4648-AE54-9F894121C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09975" cy="6610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1F529B-2895-4E58-80DE-E29BF1F81112}"/>
              </a:ext>
            </a:extLst>
          </p:cNvPr>
          <p:cNvSpPr txBox="1"/>
          <p:nvPr/>
        </p:nvSpPr>
        <p:spPr>
          <a:xfrm>
            <a:off x="4210050" y="247650"/>
            <a:ext cx="6619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Sierra Nevada</a:t>
            </a:r>
          </a:p>
        </p:txBody>
      </p:sp>
    </p:spTree>
    <p:extLst>
      <p:ext uri="{BB962C8B-B14F-4D97-AF65-F5344CB8AC3E}">
        <p14:creationId xmlns:p14="http://schemas.microsoft.com/office/powerpoint/2010/main" val="48421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86D3F-ABCA-45EF-BDA4-D0E0372D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280" y="365125"/>
            <a:ext cx="517051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Isotope and Trace Element Chemistry and MAR episodes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A2558-A6B2-4F3E-B348-C3511E600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824" y="1825625"/>
            <a:ext cx="5093871" cy="476768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Changes in isotope and trace element chemistry in arcs often correlate with high MAR episodes</a:t>
            </a:r>
          </a:p>
          <a:p>
            <a:pPr marL="0" indent="0">
              <a:buNone/>
            </a:pPr>
            <a:r>
              <a:rPr lang="en-US" dirty="0"/>
              <a:t>Example: </a:t>
            </a:r>
          </a:p>
          <a:p>
            <a:r>
              <a:rPr lang="en-US" dirty="0"/>
              <a:t>most high MAR events are accompanied by high Sr/Y and La/</a:t>
            </a:r>
            <a:r>
              <a:rPr lang="en-US" dirty="0" err="1"/>
              <a:t>Yb</a:t>
            </a:r>
            <a:r>
              <a:rPr lang="en-US" dirty="0"/>
              <a:t> ratios</a:t>
            </a:r>
          </a:p>
          <a:p>
            <a:r>
              <a:rPr lang="en-US" dirty="0"/>
              <a:t>High values are measured in magmas of high SiO2, of 60%, suggesting that these events took place while the crust was thicker than normal</a:t>
            </a:r>
          </a:p>
          <a:p>
            <a:r>
              <a:rPr lang="en-US" dirty="0"/>
              <a:t>Other isotope values suggest greater input of upper plate’s lithosphere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32E617-2DD2-4B45-B773-7FCFD5AC1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1925"/>
            <a:ext cx="6107081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2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27504-687B-4743-B978-D94BE2F30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C6F4E-9394-4228-8804-5D2370F55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0" y="365124"/>
            <a:ext cx="6175693" cy="288821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Possible Mechanisms for episodic arcs:</a:t>
            </a:r>
          </a:p>
          <a:p>
            <a:r>
              <a:rPr lang="en-US" dirty="0"/>
              <a:t>Mantle-lithosphere interactions</a:t>
            </a:r>
          </a:p>
          <a:p>
            <a:r>
              <a:rPr lang="en-US" dirty="0"/>
              <a:t>Jurassic Flare-up related to the break up of Gondwana and its associated change in plate motions. </a:t>
            </a:r>
          </a:p>
          <a:p>
            <a:r>
              <a:rPr lang="en-US" dirty="0"/>
              <a:t>Late Cretaceous Cordilleran flare-up possibly related to an increase in oceanic crust production rates and/or plate reorganizations</a:t>
            </a:r>
          </a:p>
          <a:p>
            <a:r>
              <a:rPr lang="en-US" dirty="0"/>
              <a:t>Feedback between linked tectonic processes (foreland shortening, </a:t>
            </a:r>
            <a:r>
              <a:rPr lang="en-US" dirty="0" err="1"/>
              <a:t>underthrusting</a:t>
            </a:r>
            <a:r>
              <a:rPr lang="en-US" dirty="0"/>
              <a:t> of foreland material into lower crustal parts of arcs, crustal thickening and mountain building), sedimentary erosion, and magmatic processes.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243F2E-B0FB-4063-B222-842CB31F5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47" y="63500"/>
            <a:ext cx="5688013" cy="67954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40B14B-6706-414C-B4DA-64671A5D5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160" y="3403367"/>
            <a:ext cx="2444817" cy="34546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682F1D-57A9-4ECC-8060-4825D516E7E5}"/>
              </a:ext>
            </a:extLst>
          </p:cNvPr>
          <p:cNvSpPr txBox="1"/>
          <p:nvPr/>
        </p:nvSpPr>
        <p:spPr>
          <a:xfrm>
            <a:off x="8296977" y="3253339"/>
            <a:ext cx="37308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decompression melting within the mantle wedge and modulated by the thickness of the upper 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episodic volatile fluxing into the mantle wedge, episodic melting scenarios, and the modulating effects of thick continental crust on rising magmas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Thermal lags likely to occur between tectonic change and magmatism effects</a:t>
            </a:r>
          </a:p>
        </p:txBody>
      </p:sp>
    </p:spTree>
    <p:extLst>
      <p:ext uri="{BB962C8B-B14F-4D97-AF65-F5344CB8AC3E}">
        <p14:creationId xmlns:p14="http://schemas.microsoft.com/office/powerpoint/2010/main" val="3787379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2585</TotalTime>
  <Words>514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Episodic Magmatism</vt:lpstr>
      <vt:lpstr>PowerPoint Presentation</vt:lpstr>
      <vt:lpstr>PowerPoint Presentation</vt:lpstr>
      <vt:lpstr>Isotope and Trace Element Chemistry and MAR episodes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Kraal</dc:creator>
  <cp:lastModifiedBy>Kurt Kraal</cp:lastModifiedBy>
  <cp:revision>13</cp:revision>
  <dcterms:created xsi:type="dcterms:W3CDTF">2020-03-30T22:18:50Z</dcterms:created>
  <dcterms:modified xsi:type="dcterms:W3CDTF">2020-04-01T17:26:05Z</dcterms:modified>
</cp:coreProperties>
</file>